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95"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31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384"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704D9F-B241-496A-B87E-5D047B104F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04D9F-B241-496A-B87E-5D047B104F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04D9F-B241-496A-B87E-5D047B104F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416838-AF41-4421-8BC3-95D110FAEEE6}"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704D9F-B241-496A-B87E-5D047B104F6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416838-AF41-4421-8BC3-95D110FAEEE6}" type="datetimeFigureOut">
              <a:rPr lang="en-US" smtClean="0"/>
              <a:pPr/>
              <a:t>11/23/2017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704D9F-B241-496A-B87E-5D047B104F6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Leadership Theories and Styles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buNone/>
            </a:pPr>
            <a:r>
              <a:rPr lang="en-US" b="1" i="1" dirty="0" smtClean="0"/>
              <a:t>2.    University of Michigan Studies</a:t>
            </a:r>
            <a:endParaRPr lang="en-US" dirty="0" smtClean="0"/>
          </a:p>
          <a:p>
            <a:pPr>
              <a:buNone/>
            </a:pPr>
            <a:endParaRPr lang="en-US" dirty="0" smtClean="0"/>
          </a:p>
          <a:p>
            <a:pPr>
              <a:buNone/>
            </a:pPr>
            <a:r>
              <a:rPr lang="en-US" dirty="0" smtClean="0"/>
              <a:t>	The survey done at the University of Michigan had similar research objectives: to locate behavioral characteristics of leaders that appeared to be related to measures of performance effectiveness.  They came up with </a:t>
            </a:r>
            <a:r>
              <a:rPr lang="en-US" i="1" dirty="0" smtClean="0"/>
              <a:t>two</a:t>
            </a:r>
            <a:r>
              <a:rPr lang="en-US" dirty="0" smtClean="0"/>
              <a:t> dimensions of leadership behavior that they labeled </a:t>
            </a:r>
            <a:r>
              <a:rPr lang="en-US" i="1" dirty="0" smtClean="0"/>
              <a:t>employee-oriented</a:t>
            </a:r>
            <a:r>
              <a:rPr lang="en-US" dirty="0" smtClean="0"/>
              <a:t> and </a:t>
            </a:r>
            <a:r>
              <a:rPr lang="en-US" i="1" dirty="0" smtClean="0"/>
              <a:t>production-oriented</a:t>
            </a:r>
            <a:r>
              <a:rPr lang="en-US" dirty="0" smtClean="0"/>
              <a:t>.  </a:t>
            </a:r>
          </a:p>
          <a:p>
            <a:pPr>
              <a:buNone/>
            </a:pPr>
            <a:r>
              <a:rPr lang="en-US" dirty="0" smtClean="0"/>
              <a:t> </a:t>
            </a:r>
          </a:p>
          <a:p>
            <a:pPr>
              <a:buNone/>
            </a:pPr>
            <a:r>
              <a:rPr lang="en-US" i="1" dirty="0" smtClean="0"/>
              <a:t>	</a:t>
            </a:r>
            <a:r>
              <a:rPr lang="en-US" i="1" u="sng" dirty="0" smtClean="0"/>
              <a:t>Employee-oriented Leader</a:t>
            </a:r>
            <a:r>
              <a:rPr lang="en-US" dirty="0" smtClean="0"/>
              <a:t>- Leaders who were employee-oriented were described as emphasizing interpersonal relations; they took personal interest in the needs of their employees and accepted individual differences among members.</a:t>
            </a:r>
          </a:p>
          <a:p>
            <a:pPr>
              <a:buNone/>
            </a:pPr>
            <a:r>
              <a:rPr lang="en-US" dirty="0" smtClean="0"/>
              <a:t> </a:t>
            </a:r>
          </a:p>
          <a:p>
            <a:pPr>
              <a:buNone/>
            </a:pPr>
            <a:r>
              <a:rPr lang="en-US" i="1" dirty="0" smtClean="0"/>
              <a:t>       </a:t>
            </a:r>
            <a:r>
              <a:rPr lang="en-US" i="1" u="sng" dirty="0" smtClean="0"/>
              <a:t>Production-oriented Leader</a:t>
            </a:r>
            <a:r>
              <a:rPr lang="en-US" dirty="0" smtClean="0"/>
              <a:t> – Leaders who emphasize the technical or tasks aspect of the job; their main concern was in accomplishing their group’s tasks, and the group members were a means to the end.</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7239000" cy="3886200"/>
          </a:xfrm>
        </p:spPr>
        <p:txBody>
          <a:bodyPr>
            <a:normAutofit fontScale="77500" lnSpcReduction="20000"/>
          </a:bodyPr>
          <a:lstStyle/>
          <a:p>
            <a:pPr lvl="0">
              <a:buNone/>
            </a:pPr>
            <a:r>
              <a:rPr lang="en-US" b="1" i="1" dirty="0" smtClean="0"/>
              <a:t>3.   The Managerial/ Leadership Grid</a:t>
            </a:r>
            <a:endParaRPr lang="en-US" dirty="0" smtClean="0"/>
          </a:p>
          <a:p>
            <a:pPr>
              <a:buNone/>
            </a:pPr>
            <a:r>
              <a:rPr lang="en-US" dirty="0" smtClean="0"/>
              <a:t> </a:t>
            </a:r>
          </a:p>
          <a:p>
            <a:pPr>
              <a:buNone/>
            </a:pPr>
            <a:r>
              <a:rPr lang="en-US" dirty="0" smtClean="0"/>
              <a:t>      Blake and Mouton of Texas University proposed a two-dimensional theory called the </a:t>
            </a:r>
            <a:r>
              <a:rPr lang="en-US" b="1" dirty="0" smtClean="0"/>
              <a:t>managerial grid</a:t>
            </a:r>
            <a:r>
              <a:rPr lang="en-US" dirty="0" smtClean="0"/>
              <a:t> (now called the leadership grid) that measures the leader’s “concern for people” and “concern for production”. </a:t>
            </a:r>
          </a:p>
          <a:p>
            <a:pPr>
              <a:buNone/>
            </a:pPr>
            <a:r>
              <a:rPr lang="en-US" dirty="0" smtClean="0"/>
              <a:t> </a:t>
            </a:r>
          </a:p>
          <a:p>
            <a:pPr lvl="0">
              <a:buNone/>
            </a:pPr>
            <a:r>
              <a:rPr lang="en-US" b="1" i="1" dirty="0" smtClean="0"/>
              <a:t>      Concern for people</a:t>
            </a:r>
            <a:r>
              <a:rPr lang="en-US" dirty="0" smtClean="0"/>
              <a:t> involves promoting friendship, helping coworkers get the job done, and attending to things that matter to people, like pay and working conditions.</a:t>
            </a:r>
          </a:p>
          <a:p>
            <a:pPr lvl="0">
              <a:buNone/>
            </a:pPr>
            <a:r>
              <a:rPr lang="en-US" b="1" i="1" dirty="0" smtClean="0"/>
              <a:t>       Concern for production</a:t>
            </a:r>
            <a:r>
              <a:rPr lang="en-US" dirty="0" smtClean="0"/>
              <a:t> involves a desire to achieve greater output, cost effectiveness, and profits in profit seeking organizations.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smtClean="0"/>
              <a:t>		Situational or Contingency Theory</a:t>
            </a:r>
            <a:endParaRPr lang="en-US" dirty="0" smtClean="0"/>
          </a:p>
          <a:p>
            <a:pPr>
              <a:buNone/>
            </a:pPr>
            <a:endParaRPr lang="en-US" dirty="0" smtClean="0"/>
          </a:p>
          <a:p>
            <a:r>
              <a:rPr lang="en-US" dirty="0" smtClean="0"/>
              <a:t>Situational or contingency theories are theories proposing that the management techniques that best contribute to the attainment of organizational goals might vary in different types of situations or circumstances.  In other words, the most appropriate style of leadership depends on an analysis of the nature of the situation facing the leader.  The effectiveness of the leader behavior is contingent upon the demands imposed by the situation.  Examples of situational or contingency theory include </a:t>
            </a:r>
            <a:r>
              <a:rPr lang="en-US" i="1" dirty="0" smtClean="0"/>
              <a:t>Fiedler contingency model, Hersey and Blanchard’s situational theory and path-goal theory.</a:t>
            </a:r>
            <a:endParaRPr lang="en-US" dirty="0" smtClean="0"/>
          </a:p>
          <a:p>
            <a:pPr>
              <a:buNone/>
            </a:pPr>
            <a:r>
              <a:rPr lang="en-US" dirty="0" smtClean="0"/>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i="1" dirty="0" smtClean="0"/>
              <a:t>Fiedler Contingency Model</a:t>
            </a:r>
            <a:r>
              <a:rPr lang="en-US" dirty="0" smtClean="0"/>
              <a:t> </a:t>
            </a:r>
          </a:p>
          <a:p>
            <a:r>
              <a:rPr lang="en-US" dirty="0" smtClean="0"/>
              <a:t>This theory states that effective group performance depends on the proper match between a leader’s style of interacting with subordinates and the degree to which the situation gives control and influence to the leader.  </a:t>
            </a:r>
          </a:p>
          <a:p>
            <a:pPr>
              <a:buNone/>
            </a:pPr>
            <a:r>
              <a:rPr lang="en-US" dirty="0" smtClean="0"/>
              <a:t> </a:t>
            </a:r>
          </a:p>
          <a:p>
            <a:r>
              <a:rPr lang="en-US" dirty="0" smtClean="0"/>
              <a:t>Fiedler created the </a:t>
            </a:r>
            <a:r>
              <a:rPr lang="en-US" b="1" dirty="0" smtClean="0"/>
              <a:t>Least Preferred Co-worker (LPC) Questionnaire</a:t>
            </a:r>
            <a:r>
              <a:rPr lang="en-US" dirty="0" smtClean="0"/>
              <a:t>.  This is an instrument that purports to measure whether a person is task or relationship-oriented</a:t>
            </a:r>
          </a:p>
          <a:p>
            <a:pPr>
              <a:buNone/>
            </a:pPr>
            <a:r>
              <a:rPr lang="en-US" dirty="0" smtClean="0"/>
              <a:t> </a:t>
            </a:r>
          </a:p>
          <a:p>
            <a:r>
              <a:rPr lang="en-US" i="1" dirty="0" smtClean="0"/>
              <a:t>Three Contingency Dimensions</a:t>
            </a:r>
            <a:r>
              <a:rPr lang="en-US" dirty="0" smtClean="0"/>
              <a:t> – Fiedler identified three contingency dimensions that define the key situational factors that determine leadership effectiveness.  These are leader-member relations, task structure, and position power.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Leader-member relations</a:t>
            </a:r>
            <a:r>
              <a:rPr lang="en-US" dirty="0" smtClean="0"/>
              <a:t>:  The degree of confidence, trust, and respect subordinates have in their leader</a:t>
            </a:r>
          </a:p>
          <a:p>
            <a:pPr lvl="0"/>
            <a:r>
              <a:rPr lang="en-US" b="1" dirty="0" smtClean="0"/>
              <a:t>Task structure</a:t>
            </a:r>
            <a:r>
              <a:rPr lang="en-US" dirty="0" smtClean="0"/>
              <a:t>:  The degree to which job assignments are </a:t>
            </a:r>
            <a:r>
              <a:rPr lang="en-US" dirty="0" err="1" smtClean="0"/>
              <a:t>procedurized</a:t>
            </a:r>
            <a:r>
              <a:rPr lang="en-US" dirty="0" smtClean="0"/>
              <a:t> (that is, structured or unstructured)</a:t>
            </a:r>
          </a:p>
          <a:p>
            <a:pPr lvl="0"/>
            <a:r>
              <a:rPr lang="en-US" b="1" dirty="0" smtClean="0"/>
              <a:t>Position power</a:t>
            </a:r>
            <a:r>
              <a:rPr lang="en-US" dirty="0" smtClean="0"/>
              <a:t>:  Influence derived from one’s formal structural position in the organization which includes power to hire, fire, discipline, promote, and give salary increases.</a:t>
            </a:r>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i="1" dirty="0" smtClean="0"/>
              <a:t>		Hersey and Blanchard’s Situational Theory</a:t>
            </a:r>
          </a:p>
          <a:p>
            <a:endParaRPr lang="en-US" b="1" i="1" dirty="0" smtClean="0"/>
          </a:p>
          <a:p>
            <a:pPr>
              <a:buNone/>
            </a:pPr>
            <a:r>
              <a:rPr lang="en-US" dirty="0" smtClean="0"/>
              <a:t> </a:t>
            </a:r>
          </a:p>
          <a:p>
            <a:pPr>
              <a:buNone/>
            </a:pPr>
            <a:r>
              <a:rPr lang="en-US" dirty="0" smtClean="0"/>
              <a:t>	Hersey and Blanchard developed a model called </a:t>
            </a:r>
            <a:r>
              <a:rPr lang="en-US" b="1" dirty="0" smtClean="0"/>
              <a:t>situational leadership theory (SLT)</a:t>
            </a:r>
            <a:r>
              <a:rPr lang="en-US" dirty="0" smtClean="0"/>
              <a:t>. This is a contingency theory that focuses on followers’ readiness.  The emphasis on the followers in leadership effectiveness reflects the reality that it is the followers who accept or reject the leader.  Regardless of what the leader does, effectiveness depends on the actions of his or her followers.  The term </a:t>
            </a:r>
            <a:r>
              <a:rPr lang="en-US" i="1" dirty="0" smtClean="0"/>
              <a:t>readiness</a:t>
            </a:r>
            <a:r>
              <a:rPr lang="en-US" dirty="0" smtClean="0"/>
              <a:t> refers to the extent to which people have the ability and willingness to accomplish a specific task.  They identified </a:t>
            </a:r>
            <a:r>
              <a:rPr lang="en-US" b="1" i="1" dirty="0" smtClean="0"/>
              <a:t>four specific leader behaviors</a:t>
            </a:r>
            <a:r>
              <a:rPr lang="en-US" dirty="0" smtClean="0"/>
              <a:t> – from highly directive to highly laissez-faire.  The most effective behavior depends on a follower’s ability and motivation.</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If  followers are </a:t>
            </a:r>
            <a:r>
              <a:rPr lang="en-US" i="1" dirty="0" smtClean="0"/>
              <a:t>unable</a:t>
            </a:r>
            <a:r>
              <a:rPr lang="en-US" dirty="0" smtClean="0"/>
              <a:t> and </a:t>
            </a:r>
            <a:r>
              <a:rPr lang="en-US" i="1" dirty="0" smtClean="0"/>
              <a:t>willing</a:t>
            </a:r>
            <a:r>
              <a:rPr lang="en-US" dirty="0" smtClean="0"/>
              <a:t> to do a task, the leader needs to give clear and specific directions</a:t>
            </a:r>
          </a:p>
          <a:p>
            <a:pPr lvl="0"/>
            <a:r>
              <a:rPr lang="en-US" dirty="0" smtClean="0"/>
              <a:t>If followers are </a:t>
            </a:r>
            <a:r>
              <a:rPr lang="en-US" i="1" dirty="0" smtClean="0"/>
              <a:t>unable</a:t>
            </a:r>
            <a:r>
              <a:rPr lang="en-US" dirty="0" smtClean="0"/>
              <a:t> and </a:t>
            </a:r>
            <a:r>
              <a:rPr lang="en-US" i="1" dirty="0" smtClean="0"/>
              <a:t>unwilling</a:t>
            </a:r>
            <a:r>
              <a:rPr lang="en-US" dirty="0" smtClean="0"/>
              <a:t>, the leader needs to display high task orientation to compensate for the followers’ lack of ability and high relationship orientation to get the followers to ‘buy into’ the leader’s desire</a:t>
            </a:r>
          </a:p>
          <a:p>
            <a:pPr lvl="0"/>
            <a:r>
              <a:rPr lang="en-US" dirty="0" smtClean="0"/>
              <a:t>If followers are </a:t>
            </a:r>
            <a:r>
              <a:rPr lang="en-US" i="1" dirty="0" smtClean="0"/>
              <a:t>able</a:t>
            </a:r>
            <a:r>
              <a:rPr lang="en-US" dirty="0" smtClean="0"/>
              <a:t> and </a:t>
            </a:r>
            <a:r>
              <a:rPr lang="en-US" i="1" dirty="0" smtClean="0"/>
              <a:t>unwilling</a:t>
            </a:r>
            <a:r>
              <a:rPr lang="en-US" dirty="0" smtClean="0"/>
              <a:t>, the leader needs to use supportive and participative style, and </a:t>
            </a:r>
          </a:p>
          <a:p>
            <a:pPr lvl="0"/>
            <a:r>
              <a:rPr lang="en-US" dirty="0" smtClean="0"/>
              <a:t>If the followers are both </a:t>
            </a:r>
            <a:r>
              <a:rPr lang="en-US" i="1" dirty="0" smtClean="0"/>
              <a:t>able</a:t>
            </a:r>
            <a:r>
              <a:rPr lang="en-US" dirty="0" smtClean="0"/>
              <a:t> and </a:t>
            </a:r>
            <a:r>
              <a:rPr lang="en-US" i="1" dirty="0" smtClean="0"/>
              <a:t>willing</a:t>
            </a:r>
            <a:r>
              <a:rPr lang="en-US" dirty="0" smtClean="0"/>
              <a:t>, the leader does not need to do much.</a:t>
            </a:r>
          </a:p>
          <a:p>
            <a:pPr>
              <a:buNone/>
            </a:pPr>
            <a:r>
              <a:rPr lang="en-US" b="1" i="1" dirty="0" smtClean="0"/>
              <a:t> </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i="1" dirty="0" smtClean="0"/>
              <a:t>	Path-Goal Theory</a:t>
            </a:r>
            <a:endParaRPr lang="en-US" dirty="0" smtClean="0"/>
          </a:p>
          <a:p>
            <a:pPr>
              <a:buNone/>
            </a:pPr>
            <a:r>
              <a:rPr lang="en-US" dirty="0" smtClean="0"/>
              <a:t> </a:t>
            </a:r>
          </a:p>
          <a:p>
            <a:pPr>
              <a:buNone/>
            </a:pPr>
            <a:r>
              <a:rPr lang="en-US" dirty="0" smtClean="0"/>
              <a:t>	Path-goal theory states that the leader’s job is to assist followers in attaining their goals and to provide the necessary direction and/or support to ensure that their goals are compatible with the overall objectives of the group or organization.  Path-goal theory assumes that leaders can enhance subordinates’ motivation by (1) clarifying the subordinates’ perception of work goals, (2) linking meaningful rewards with goal attainment, and (3) explaining how goals and desired rewards can be achieved.  Leaders should motivate their followers by providing clear goals and meaningful incentives for reaching them.</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	The path-goal theory was developed by Robert House.  He identified </a:t>
            </a:r>
            <a:r>
              <a:rPr lang="en-US" b="1" dirty="0" smtClean="0"/>
              <a:t>four leadership Styles</a:t>
            </a:r>
            <a:r>
              <a:rPr lang="en-US" dirty="0" smtClean="0"/>
              <a:t>.  </a:t>
            </a:r>
          </a:p>
          <a:p>
            <a:pPr>
              <a:buNone/>
            </a:pPr>
            <a:r>
              <a:rPr lang="en-US" dirty="0" smtClean="0"/>
              <a:t> </a:t>
            </a:r>
          </a:p>
          <a:p>
            <a:pPr>
              <a:buNone/>
            </a:pPr>
            <a:r>
              <a:rPr lang="en-US" dirty="0" smtClean="0"/>
              <a:t>	The </a:t>
            </a:r>
            <a:r>
              <a:rPr lang="en-US" b="1" i="1" dirty="0" smtClean="0"/>
              <a:t>directive leader</a:t>
            </a:r>
            <a:r>
              <a:rPr lang="en-US" dirty="0" smtClean="0"/>
              <a:t> tells followers what is expected of them, schedules works to be done, and gives specific guidance as to how to accomplish tasks.  The </a:t>
            </a:r>
            <a:r>
              <a:rPr lang="en-US" b="1" i="1" dirty="0" smtClean="0"/>
              <a:t>supportive leader</a:t>
            </a:r>
            <a:r>
              <a:rPr lang="en-US" dirty="0" smtClean="0"/>
              <a:t> treats subordinated as equal in a friendly manner while striving to improve their well-being.  The </a:t>
            </a:r>
            <a:r>
              <a:rPr lang="en-US" b="1" i="1" dirty="0" smtClean="0"/>
              <a:t>participative leader</a:t>
            </a:r>
            <a:r>
              <a:rPr lang="en-US" dirty="0" smtClean="0"/>
              <a:t> consults with subordinates to seek their suggestions and then seriously consider those suggestions when making decisions.  The </a:t>
            </a:r>
            <a:r>
              <a:rPr lang="en-US" b="1" i="1" dirty="0" smtClean="0"/>
              <a:t>achievement-oriented leader</a:t>
            </a:r>
            <a:r>
              <a:rPr lang="en-US" dirty="0" smtClean="0"/>
              <a:t> sets challenging goals, emphasizes excellence, and seek continuous improvement while maintaining a high degree of confidence that subordinates will meet difficult challenges in a responsible manner.</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LEADERSHIP STYLES</a:t>
            </a:r>
            <a:endParaRPr lang="en-US" dirty="0" smtClean="0"/>
          </a:p>
          <a:p>
            <a:pPr>
              <a:buNone/>
            </a:pPr>
            <a:r>
              <a:rPr lang="en-US" dirty="0" smtClean="0"/>
              <a:t> </a:t>
            </a:r>
          </a:p>
          <a:p>
            <a:pPr>
              <a:buNone/>
            </a:pPr>
            <a:r>
              <a:rPr lang="en-US" dirty="0" smtClean="0"/>
              <a:t>	There are three classic styles of leadership, namely, Autocratic (dictatorial), Democratic (participative), and Laissez-faire (free-rein) leadership.</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INTRODUCTION</a:t>
            </a:r>
          </a:p>
          <a:p>
            <a:pPr>
              <a:buNone/>
            </a:pPr>
            <a:r>
              <a:rPr lang="en-US" dirty="0" smtClean="0"/>
              <a:t>Leadership is the ability to develop a vision that motivates other to move with a passion toward a common goal. So leadership is a process by which a person influences other to accomplish an objective and directs the organization in a way that makes it more cohesive and coherent.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Autocratic or Dictatorial Leadership</a:t>
            </a:r>
            <a:endParaRPr lang="en-US" dirty="0" smtClean="0"/>
          </a:p>
          <a:p>
            <a:pPr>
              <a:buNone/>
            </a:pPr>
            <a:r>
              <a:rPr lang="en-US" b="1" dirty="0" smtClean="0"/>
              <a:t> </a:t>
            </a:r>
            <a:endParaRPr lang="en-US" dirty="0" smtClean="0"/>
          </a:p>
          <a:p>
            <a:pPr lvl="0"/>
            <a:r>
              <a:rPr lang="en-US" dirty="0" smtClean="0"/>
              <a:t>The leader retains all authority and responsibility and tolerates no deviation from his orders.</a:t>
            </a:r>
          </a:p>
          <a:p>
            <a:pPr lvl="0"/>
            <a:r>
              <a:rPr lang="en-US" dirty="0" smtClean="0"/>
              <a:t>Leader assigns people to clearly defined tasks.</a:t>
            </a:r>
          </a:p>
          <a:p>
            <a:pPr lvl="0"/>
            <a:r>
              <a:rPr lang="en-US" dirty="0" smtClean="0"/>
              <a:t>There is a downward flow of communication.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u="sng" dirty="0" smtClean="0"/>
              <a:t>Primary strength</a:t>
            </a:r>
            <a:r>
              <a:rPr lang="en-US" dirty="0" smtClean="0"/>
              <a:t>: It stresses prompt, orderly, and predictable performance.</a:t>
            </a:r>
          </a:p>
          <a:p>
            <a:r>
              <a:rPr lang="en-US" dirty="0" smtClean="0"/>
              <a:t> </a:t>
            </a:r>
          </a:p>
          <a:p>
            <a:r>
              <a:rPr lang="en-US" i="1" u="sng" dirty="0" smtClean="0"/>
              <a:t>Primary weakness</a:t>
            </a:r>
            <a:r>
              <a:rPr lang="en-US" dirty="0" smtClean="0"/>
              <a:t>: Its approach tends to stifle individual initiative.</a:t>
            </a:r>
          </a:p>
          <a:p>
            <a:pPr>
              <a:buNone/>
            </a:pPr>
            <a:r>
              <a:rPr lang="en-US" dirty="0" smtClean="0"/>
              <a:t>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Democratic or Participative Leadership</a:t>
            </a:r>
            <a:r>
              <a:rPr lang="en-US" dirty="0" smtClean="0"/>
              <a:t>  </a:t>
            </a:r>
          </a:p>
          <a:p>
            <a:pPr lvl="0"/>
            <a:r>
              <a:rPr lang="en-US" dirty="0" smtClean="0"/>
              <a:t>The leader delegates a great deal of authority while retaining ultimate responsibility.</a:t>
            </a:r>
          </a:p>
          <a:p>
            <a:pPr lvl="0"/>
            <a:r>
              <a:rPr lang="en-US" dirty="0" smtClean="0"/>
              <a:t>Work is divided and assigned on the basis of participatory decision making.</a:t>
            </a:r>
          </a:p>
          <a:p>
            <a:pPr lvl="0"/>
            <a:r>
              <a:rPr lang="en-US" dirty="0" smtClean="0"/>
              <a:t>There is an active two-way flow of upward and downward communication.</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u="sng" dirty="0" smtClean="0"/>
              <a:t>Primary strength</a:t>
            </a:r>
            <a:r>
              <a:rPr lang="en-US" dirty="0" smtClean="0"/>
              <a:t>: It enhances personal commitment through participation.</a:t>
            </a:r>
          </a:p>
          <a:p>
            <a:r>
              <a:rPr lang="en-US" dirty="0" smtClean="0"/>
              <a:t> </a:t>
            </a:r>
          </a:p>
          <a:p>
            <a:r>
              <a:rPr lang="en-US" i="1" u="sng" dirty="0" smtClean="0"/>
              <a:t>Primary weakness</a:t>
            </a:r>
            <a:r>
              <a:rPr lang="en-US" dirty="0" smtClean="0"/>
              <a:t>: The democratic process is time consuming.</a:t>
            </a:r>
          </a:p>
          <a:p>
            <a:r>
              <a:rPr lang="en-US" dirty="0" smtClean="0"/>
              <a:t> </a:t>
            </a:r>
          </a:p>
          <a:p>
            <a:r>
              <a:rPr lang="en-US" dirty="0" smtClean="0"/>
              <a:t>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Laissez-Faire or Free-Rein Leadership</a:t>
            </a:r>
            <a:endParaRPr lang="en-US" dirty="0" smtClean="0"/>
          </a:p>
          <a:p>
            <a:pPr>
              <a:buNone/>
            </a:pPr>
            <a:r>
              <a:rPr lang="en-US" dirty="0" smtClean="0"/>
              <a:t> </a:t>
            </a:r>
          </a:p>
          <a:p>
            <a:pPr lvl="0"/>
            <a:r>
              <a:rPr lang="en-US" dirty="0" smtClean="0"/>
              <a:t>The leader is just a figure head he grants responsibility and authority to the group.</a:t>
            </a:r>
          </a:p>
          <a:p>
            <a:pPr lvl="0"/>
            <a:r>
              <a:rPr lang="en-US" dirty="0" smtClean="0"/>
              <a:t>He acts principally as a liaison between the group and the outside elements.</a:t>
            </a:r>
          </a:p>
          <a:p>
            <a:pPr lvl="0"/>
            <a:r>
              <a:rPr lang="en-US" dirty="0" smtClean="0"/>
              <a:t> He lets the subordinates plan, organize and develop their own techniques for accomplishing goals within the generalized organizational policies and objectives.</a:t>
            </a:r>
          </a:p>
          <a:p>
            <a:pPr lvl="0"/>
            <a:r>
              <a:rPr lang="en-US" dirty="0" smtClean="0"/>
              <a:t>There is primarily a horizontal communication among peers.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600201"/>
            <a:ext cx="6934200" cy="3581399"/>
          </a:xfrm>
        </p:spPr>
        <p:txBody>
          <a:bodyPr>
            <a:normAutofit fontScale="70000" lnSpcReduction="20000"/>
          </a:bodyPr>
          <a:lstStyle/>
          <a:p>
            <a:r>
              <a:rPr lang="en-US" i="1" u="sng" dirty="0" smtClean="0"/>
              <a:t>Primary strength</a:t>
            </a:r>
            <a:r>
              <a:rPr lang="en-US" dirty="0" smtClean="0"/>
              <a:t>:</a:t>
            </a:r>
            <a:r>
              <a:rPr lang="en-US" i="1" dirty="0" smtClean="0"/>
              <a:t> </a:t>
            </a:r>
            <a:r>
              <a:rPr lang="en-US" dirty="0" smtClean="0"/>
              <a:t>It permits self-starters to do things the best way they can without leader interference. </a:t>
            </a:r>
          </a:p>
          <a:p>
            <a:r>
              <a:rPr lang="en-US" i="1" u="sng" dirty="0" smtClean="0"/>
              <a:t>Primary weakness</a:t>
            </a:r>
            <a:r>
              <a:rPr lang="en-US" dirty="0" smtClean="0"/>
              <a:t>: The group may drift aimlessly in the absence of direction from the leader.</a:t>
            </a:r>
          </a:p>
          <a:p>
            <a:pPr>
              <a:buNone/>
            </a:pPr>
            <a:r>
              <a:rPr lang="en-US" dirty="0" smtClean="0"/>
              <a:t> </a:t>
            </a:r>
          </a:p>
          <a:p>
            <a:pPr>
              <a:buNone/>
            </a:pPr>
            <a:endParaRPr lang="en-US" dirty="0" smtClean="0"/>
          </a:p>
          <a:p>
            <a:pPr>
              <a:buNone/>
            </a:pPr>
            <a:r>
              <a:rPr lang="en-US" b="1" dirty="0" smtClean="0"/>
              <a:t> </a:t>
            </a:r>
            <a:endParaRPr lang="en-US" dirty="0" smtClean="0"/>
          </a:p>
          <a:p>
            <a:pPr>
              <a:buNone/>
            </a:pPr>
            <a:endParaRPr lang="en-US" b="1" dirty="0" smtClean="0"/>
          </a:p>
          <a:p>
            <a:pPr>
              <a:buNone/>
            </a:pPr>
            <a:r>
              <a:rPr lang="en-US" b="1" dirty="0" smtClean="0"/>
              <a:t> </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buNone/>
            </a:pPr>
            <a:r>
              <a:rPr lang="en-US" dirty="0" smtClean="0"/>
              <a:t>		</a:t>
            </a:r>
            <a:r>
              <a:rPr lang="en-US" b="1" dirty="0" smtClean="0"/>
              <a:t>Definition</a:t>
            </a:r>
          </a:p>
          <a:p>
            <a:r>
              <a:rPr lang="en-US" dirty="0" smtClean="0"/>
              <a:t> leadership is the “process of social influence in which one person can enlist the aid and support of others in the accomplishment of a common task”</a:t>
            </a:r>
          </a:p>
          <a:p>
            <a:r>
              <a:rPr lang="en-US" dirty="0" smtClean="0"/>
              <a:t>“Leadership is ultimately about creating a way for people to contribute to making something extraordinary happen.”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a:buNone/>
            </a:pPr>
            <a:r>
              <a:rPr lang="en-US" dirty="0" smtClean="0"/>
              <a:t>Formal Leadership- This is the process of influencing other to purse official organizational objectives. This occurs when a person is appointed or elected as an authority figure. For Example, anyone who is appointed to the job of a manager is also given the authority to exercise formal leadership. Similarly, a formally elected leader of a county or a state acquires the authority of formal leadership.</a:t>
            </a:r>
          </a:p>
          <a:p>
            <a:pPr>
              <a:buNone/>
            </a:pPr>
            <a:endParaRPr lang="en-US" dirty="0" smtClean="0"/>
          </a:p>
          <a:p>
            <a:pPr>
              <a:buNone/>
            </a:pPr>
            <a:r>
              <a:rPr lang="en-US" dirty="0" smtClean="0"/>
              <a:t>Informal Leadership- This is the process of influencing others to pursue unofficial objectives. It emerges when a person uses interpersonal influence in a group without designated authority or power. These leaders emerge because of their charm or charisma, intelligence, skills, or other traits.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3660" y="2967335"/>
            <a:ext cx="6836680"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effectLst>
                  <a:innerShdw blurRad="50900" dist="38500" dir="13500000">
                    <a:srgbClr val="000000">
                      <a:alpha val="60000"/>
                    </a:srgbClr>
                  </a:innerShdw>
                </a:effectLst>
              </a:rPr>
              <a:t>Theories of Leadership</a:t>
            </a:r>
            <a:endParaRPr lang="en-US" sz="5400" b="1" cap="none"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838200"/>
            <a:ext cx="8153400" cy="5287963"/>
          </a:xfrm>
        </p:spPr>
        <p:txBody>
          <a:bodyPr>
            <a:normAutofit fontScale="92500" lnSpcReduction="10000"/>
          </a:bodyPr>
          <a:lstStyle/>
          <a:p>
            <a:pPr>
              <a:buNone/>
            </a:pPr>
            <a:r>
              <a:rPr lang="en-US" sz="6300" b="1" dirty="0" smtClean="0"/>
              <a:t>			Trait theories</a:t>
            </a:r>
          </a:p>
          <a:p>
            <a:r>
              <a:rPr lang="en-US" dirty="0" smtClean="0"/>
              <a:t>Trait theories: this theory was described by Kelly 1974. it was attempt to classify what personal characteristics such as physical , mental and relating to personality are associated with the success of Leadership</a:t>
            </a:r>
          </a:p>
          <a:p>
            <a:r>
              <a:rPr lang="en-US" dirty="0" smtClean="0"/>
              <a:t>Is there a set of characteristics that determine a good leader?</a:t>
            </a:r>
          </a:p>
          <a:p>
            <a:r>
              <a:rPr lang="en-US" dirty="0" smtClean="0"/>
              <a:t>Personality?</a:t>
            </a:r>
          </a:p>
          <a:p>
            <a:r>
              <a:rPr lang="en-US" dirty="0" smtClean="0"/>
              <a:t>Charisma?</a:t>
            </a:r>
          </a:p>
          <a:p>
            <a:r>
              <a:rPr lang="en-US" dirty="0" smtClean="0"/>
              <a:t>Self Confidence?</a:t>
            </a:r>
          </a:p>
          <a:p>
            <a:r>
              <a:rPr lang="en-US" dirty="0" smtClean="0"/>
              <a:t>Achievement?</a:t>
            </a:r>
          </a:p>
          <a:p>
            <a:r>
              <a:rPr lang="en-US" dirty="0" smtClean="0"/>
              <a:t>Ability to formulate a clear vision?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6934200" cy="4678363"/>
          </a:xfrm>
        </p:spPr>
        <p:txBody>
          <a:bodyPr>
            <a:normAutofit fontScale="77500" lnSpcReduction="20000"/>
          </a:bodyPr>
          <a:lstStyle/>
          <a:p>
            <a:pPr>
              <a:buNone/>
            </a:pPr>
            <a:r>
              <a:rPr lang="en-US" dirty="0" smtClean="0"/>
              <a:t>	During most of recorded history, the prevailing assumption was that leaders are born and not made. Leaders such as Alexander the Great, </a:t>
            </a:r>
            <a:r>
              <a:rPr lang="en-US" dirty="0" err="1" smtClean="0"/>
              <a:t>Napolean</a:t>
            </a:r>
            <a:r>
              <a:rPr lang="en-US" dirty="0" smtClean="0"/>
              <a:t> Bonaparte, and George Washington were said to have been blessed with an inborn ability to lead.  This eventually gave way to trait theory. </a:t>
            </a:r>
          </a:p>
          <a:p>
            <a:pPr>
              <a:buNone/>
            </a:pPr>
            <a:r>
              <a:rPr lang="en-US" dirty="0" smtClean="0"/>
              <a:t>	These traits are not acquired, but are inherent personal qualities.  The trait theory emphasizes that leaders are born and not made.  The theory proposes that leadership is a function of these inborn traits.  The existence of these traits becomes a measure of leadership.</a:t>
            </a:r>
          </a:p>
          <a:p>
            <a:pPr>
              <a:buNone/>
            </a:pPr>
            <a:r>
              <a:rPr lang="en-US" dirty="0" smtClean="0"/>
              <a:t> </a:t>
            </a:r>
          </a:p>
          <a:p>
            <a:pPr>
              <a:buNone/>
            </a:pPr>
            <a:r>
              <a:rPr lang="en-US" dirty="0" smtClean="0"/>
              <a:t>	</a:t>
            </a:r>
            <a:r>
              <a:rPr lang="en-US" u="sng" dirty="0" smtClean="0"/>
              <a:t>Note:</a:t>
            </a:r>
            <a:r>
              <a:rPr lang="en-US" dirty="0" smtClean="0"/>
              <a:t>  Some traits increase the likelihood of success as a leader, but none of the traits </a:t>
            </a:r>
            <a:r>
              <a:rPr lang="en-US" i="1" dirty="0" smtClean="0"/>
              <a:t>guarantee</a:t>
            </a:r>
            <a:r>
              <a:rPr lang="en-US" dirty="0" smtClean="0"/>
              <a:t> success.  There are no universal traits that predict leadership in all situations.  Rather, traits appear to predict leadership in selective situations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Behavioral Theories</a:t>
            </a:r>
            <a:endParaRPr lang="en-US" dirty="0" smtClean="0"/>
          </a:p>
          <a:p>
            <a:pPr>
              <a:buNone/>
            </a:pPr>
            <a:r>
              <a:rPr lang="en-US" dirty="0" smtClean="0"/>
              <a:t> </a:t>
            </a:r>
          </a:p>
          <a:p>
            <a:pPr>
              <a:buNone/>
            </a:pPr>
            <a:r>
              <a:rPr lang="en-US" dirty="0" smtClean="0"/>
              <a:t>	Behavioral theories of leadership are theories proposing that specific behaviors differentiate leaders from non leaders.  The behavioral theories are explained below.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7315200" cy="3306763"/>
          </a:xfrm>
        </p:spPr>
        <p:txBody>
          <a:bodyPr>
            <a:normAutofit fontScale="55000" lnSpcReduction="20000"/>
          </a:bodyPr>
          <a:lstStyle/>
          <a:p>
            <a:pPr lvl="0">
              <a:buNone/>
            </a:pPr>
            <a:r>
              <a:rPr lang="en-US" b="1" i="1" dirty="0" smtClean="0"/>
              <a:t>1.      Ohio State Studies</a:t>
            </a:r>
            <a:endParaRPr lang="en-US" dirty="0" smtClean="0"/>
          </a:p>
          <a:p>
            <a:pPr>
              <a:buNone/>
            </a:pPr>
            <a:r>
              <a:rPr lang="en-US" dirty="0" smtClean="0"/>
              <a:t> </a:t>
            </a:r>
          </a:p>
          <a:p>
            <a:r>
              <a:rPr lang="en-US" dirty="0" smtClean="0"/>
              <a:t>The most comprehensive and replicated of the behavioral theories resulted from research that began at Ohio State University in the late 1940s. These researchers identified </a:t>
            </a:r>
            <a:r>
              <a:rPr lang="en-US" i="1" dirty="0" smtClean="0"/>
              <a:t>two</a:t>
            </a:r>
            <a:r>
              <a:rPr lang="en-US" dirty="0" smtClean="0"/>
              <a:t> independent dimensions of leadership behavior described by employees. The two dimensions are called </a:t>
            </a:r>
            <a:r>
              <a:rPr lang="en-US" i="1" dirty="0" smtClean="0"/>
              <a:t>initiating structure</a:t>
            </a:r>
            <a:r>
              <a:rPr lang="en-US" dirty="0" smtClean="0"/>
              <a:t> and </a:t>
            </a:r>
            <a:r>
              <a:rPr lang="en-US" i="1" dirty="0" smtClean="0"/>
              <a:t>consideration</a:t>
            </a:r>
            <a:r>
              <a:rPr lang="en-US" dirty="0" smtClean="0"/>
              <a:t>.</a:t>
            </a:r>
          </a:p>
          <a:p>
            <a:pPr>
              <a:buNone/>
            </a:pPr>
            <a:r>
              <a:rPr lang="en-US" dirty="0" smtClean="0"/>
              <a:t>	</a:t>
            </a:r>
          </a:p>
          <a:p>
            <a:r>
              <a:rPr lang="en-US" i="1" u="sng" dirty="0" smtClean="0"/>
              <a:t>Initiating structure</a:t>
            </a:r>
            <a:r>
              <a:rPr lang="en-US" dirty="0" smtClean="0"/>
              <a:t> is a type of behavior that describes the extent to which a leader is task oriented and directs subordinate work activities toward goal attainment.  The leader could be described as someone who ‘assigns group members to particular tasks,’ expects workers to maintain definite standards of performance, and emphasizes the meeting of deadlines.</a:t>
            </a:r>
          </a:p>
          <a:p>
            <a:pPr>
              <a:buNone/>
            </a:pPr>
            <a:r>
              <a:rPr lang="en-US" dirty="0" smtClean="0"/>
              <a:t> </a:t>
            </a:r>
          </a:p>
          <a:p>
            <a:r>
              <a:rPr lang="en-US" i="1" u="sng" dirty="0" smtClean="0"/>
              <a:t>Consideration</a:t>
            </a:r>
            <a:r>
              <a:rPr lang="en-US" dirty="0" smtClean="0"/>
              <a:t> is a type of leader behavior that describes the extent to which the leader is sensitive to subordinates, respects their ideas and feelings, and establishes mutual trust.  Considerate leaders are friendly and approachable, and treat all employees as equal.</a:t>
            </a: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853</TotalTime>
  <Words>446</Words>
  <Application>Microsoft Office PowerPoint</Application>
  <PresentationFormat>On-screen Show (4:3)</PresentationFormat>
  <Paragraphs>107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Leadership Theories and Styles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Theories and Styles</dc:title>
  <dc:creator>Amakinde</dc:creator>
  <cp:lastModifiedBy>HR</cp:lastModifiedBy>
  <cp:revision>25</cp:revision>
  <dcterms:created xsi:type="dcterms:W3CDTF">2015-01-12T10:00:26Z</dcterms:created>
  <dcterms:modified xsi:type="dcterms:W3CDTF">2017-11-23T14:54:36Z</dcterms:modified>
</cp:coreProperties>
</file>